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2" r:id="rId2"/>
    <p:sldId id="271" r:id="rId3"/>
    <p:sldId id="273" r:id="rId4"/>
    <p:sldId id="263" r:id="rId5"/>
  </p:sldIdLst>
  <p:sldSz cx="12192000" cy="6858000"/>
  <p:notesSz cx="6858000" cy="12192000"/>
  <p:defaultTextStyle>
    <a:defPPr>
      <a:defRPr lang="zh-C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/>
    <p:restoredTop sz="94666"/>
  </p:normalViewPr>
  <p:slideViewPr>
    <p:cSldViewPr>
      <p:cViewPr varScale="1">
        <p:scale>
          <a:sx n="102" d="100"/>
          <a:sy n="102" d="100"/>
        </p:scale>
        <p:origin x="72" y="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611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611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295B25-19B4-BD49-89A8-0D50C3B870C2}" type="datetimeFigureOut">
              <a:rPr kumimoji="1" lang="zh-CN" altLang="en-US" smtClean="0"/>
              <a:t>2020/3/8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11580813"/>
            <a:ext cx="2971800" cy="611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C8CBA-2944-9641-97AB-60C765484D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8083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标题和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标题和竖排文字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竖排文字占位符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竖排标题与文本"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标题幻灯片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节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两栏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内容占位符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比较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7" name="文本占位符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8" name="内容占位符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9" name="日期占位符 6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10" name="页脚占位符 7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11" name="灯片编号占位符 8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仅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空白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日期占位符 1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内容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-376180" y="-8527"/>
            <a:ext cx="7017104" cy="6956412"/>
          </a:xfrm>
          <a:prstGeom prst="rect">
            <a:avLst/>
          </a:prstGeom>
        </p:spPr>
      </p:pic>
      <p:pic>
        <p:nvPicPr>
          <p:cNvPr id="5" name="图片 8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 rot="10800000">
            <a:off x="5348347" y="-8527"/>
            <a:ext cx="7017104" cy="6956412"/>
          </a:xfrm>
          <a:prstGeom prst="rect">
            <a:avLst/>
          </a:prstGeom>
        </p:spPr>
      </p:pic>
    </p:spTree>
  </p:cSld>
  <p:clrMapOvr>
    <a:masterClrMapping/>
  </p:clrMapOvr>
  <p:hf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图片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图片占位符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zh-CN"/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92E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 6"/>
          <p:cNvSpPr/>
          <p:nvPr userDrawn="1"/>
        </p:nvSpPr>
        <p:spPr bwMode="auto">
          <a:xfrm>
            <a:off x="6784258" y="-1356852"/>
            <a:ext cx="632021" cy="374342"/>
          </a:xfrm>
          <a:prstGeom prst="rect">
            <a:avLst/>
          </a:prstGeom>
          <a:solidFill>
            <a:srgbClr val="534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5" name="矩形 7"/>
          <p:cNvSpPr/>
          <p:nvPr userDrawn="1"/>
        </p:nvSpPr>
        <p:spPr bwMode="auto">
          <a:xfrm>
            <a:off x="7856878" y="-1356852"/>
            <a:ext cx="632021" cy="374342"/>
          </a:xfrm>
          <a:prstGeom prst="rect">
            <a:avLst/>
          </a:prstGeom>
          <a:solidFill>
            <a:srgbClr val="55E2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" name="矩形 8"/>
          <p:cNvSpPr/>
          <p:nvPr userDrawn="1"/>
        </p:nvSpPr>
        <p:spPr bwMode="auto">
          <a:xfrm>
            <a:off x="5799039" y="-1356852"/>
            <a:ext cx="632021" cy="374342"/>
          </a:xfrm>
          <a:prstGeom prst="rect">
            <a:avLst/>
          </a:prstGeom>
          <a:solidFill>
            <a:srgbClr val="141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cxnSp>
        <p:nvCxnSpPr>
          <p:cNvPr id="7" name="直接连接符 10"/>
          <p:cNvCxnSpPr>
            <a:cxnSpLocks/>
          </p:cNvCxnSpPr>
          <p:nvPr userDrawn="1"/>
        </p:nvCxnSpPr>
        <p:spPr bwMode="auto">
          <a:xfrm>
            <a:off x="-50088800" y="-19202400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11"/>
          <p:cNvCxnSpPr>
            <a:cxnSpLocks/>
          </p:cNvCxnSpPr>
          <p:nvPr userDrawn="1"/>
        </p:nvCxnSpPr>
        <p:spPr bwMode="auto">
          <a:xfrm>
            <a:off x="54965600" y="31140400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jpg"/><Relationship Id="rId6" Type="http://schemas.openxmlformats.org/officeDocument/2006/relationships/image" Target="../media/image13.jp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747" t="747" r="746" b="746"/>
          <a:stretch/>
        </p:blipFill>
        <p:spPr bwMode="auto">
          <a:xfrm>
            <a:off x="3189301" y="241272"/>
            <a:ext cx="5829300" cy="5829300"/>
          </a:xfrm>
          <a:prstGeom prst="rect">
            <a:avLst/>
          </a:prstGeom>
        </p:spPr>
      </p:pic>
      <p:grpSp>
        <p:nvGrpSpPr>
          <p:cNvPr id="5" name="组合 5"/>
          <p:cNvGrpSpPr/>
          <p:nvPr/>
        </p:nvGrpSpPr>
        <p:grpSpPr bwMode="auto">
          <a:xfrm>
            <a:off x="3889511" y="1092654"/>
            <a:ext cx="4428990" cy="4428990"/>
            <a:chOff x="3657758" y="1307512"/>
            <a:chExt cx="4790897" cy="4790897"/>
          </a:xfrm>
        </p:grpSpPr>
        <p:sp>
          <p:nvSpPr>
            <p:cNvPr id="6" name="椭圆 1"/>
            <p:cNvSpPr/>
            <p:nvPr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7" name="椭圆3"/>
            <p:cNvSpPr/>
            <p:nvPr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8" name="椭圆2"/>
            <p:cNvSpPr/>
            <p:nvPr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9" name="组合 460"/>
          <p:cNvGrpSpPr/>
          <p:nvPr/>
        </p:nvGrpSpPr>
        <p:grpSpPr bwMode="auto">
          <a:xfrm rot="18000000">
            <a:off x="3548283" y="765308"/>
            <a:ext cx="5095348" cy="5095348"/>
            <a:chOff x="3657758" y="1307512"/>
            <a:chExt cx="4790897" cy="4790897"/>
          </a:xfrm>
        </p:grpSpPr>
        <p:sp>
          <p:nvSpPr>
            <p:cNvPr id="10" name="椭圆 461"/>
            <p:cNvSpPr/>
            <p:nvPr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1" name="椭圆3"/>
            <p:cNvSpPr/>
            <p:nvPr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2" name="椭圆2"/>
            <p:cNvSpPr/>
            <p:nvPr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13" name="组合 15"/>
          <p:cNvGrpSpPr/>
          <p:nvPr/>
        </p:nvGrpSpPr>
        <p:grpSpPr bwMode="auto">
          <a:xfrm rot="19748222">
            <a:off x="8760580" y="1218570"/>
            <a:ext cx="1848512" cy="71518"/>
            <a:chOff x="8169000" y="914018"/>
            <a:chExt cx="2105223" cy="81450"/>
          </a:xfrm>
        </p:grpSpPr>
        <p:cxnSp>
          <p:nvCxnSpPr>
            <p:cNvPr id="14" name="直接连接符 9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467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4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17" name="组合 476"/>
          <p:cNvGrpSpPr/>
          <p:nvPr/>
        </p:nvGrpSpPr>
        <p:grpSpPr bwMode="auto">
          <a:xfrm rot="19748222">
            <a:off x="10101887" y="1534310"/>
            <a:ext cx="1309129" cy="50650"/>
            <a:chOff x="8169000" y="914018"/>
            <a:chExt cx="2105223" cy="81450"/>
          </a:xfrm>
        </p:grpSpPr>
        <p:cxnSp>
          <p:nvCxnSpPr>
            <p:cNvPr id="18" name="直接连接符 477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478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479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21" name="组合 480"/>
          <p:cNvGrpSpPr/>
          <p:nvPr/>
        </p:nvGrpSpPr>
        <p:grpSpPr bwMode="auto">
          <a:xfrm rot="19748222">
            <a:off x="1197812" y="5275207"/>
            <a:ext cx="1848512" cy="71518"/>
            <a:chOff x="8169000" y="914018"/>
            <a:chExt cx="2105223" cy="81450"/>
          </a:xfrm>
        </p:grpSpPr>
        <p:cxnSp>
          <p:nvCxnSpPr>
            <p:cNvPr id="22" name="直接连接符 481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482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椭圆 483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25" name="组合 484"/>
          <p:cNvGrpSpPr/>
          <p:nvPr/>
        </p:nvGrpSpPr>
        <p:grpSpPr bwMode="auto">
          <a:xfrm rot="19748222">
            <a:off x="2538820" y="5647980"/>
            <a:ext cx="1309129" cy="50650"/>
            <a:chOff x="8169000" y="914018"/>
            <a:chExt cx="2105223" cy="81450"/>
          </a:xfrm>
        </p:grpSpPr>
        <p:cxnSp>
          <p:nvCxnSpPr>
            <p:cNvPr id="26" name="直接连接符 485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486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椭圆 487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sp>
        <p:nvSpPr>
          <p:cNvPr id="29" name="文本框 21"/>
          <p:cNvSpPr>
            <a:spLocks/>
          </p:cNvSpPr>
          <p:nvPr/>
        </p:nvSpPr>
        <p:spPr bwMode="auto">
          <a:xfrm>
            <a:off x="5155299" y="4352863"/>
            <a:ext cx="1897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>
                <a:solidFill>
                  <a:schemeClr val="bg1">
                    <a:alpha val="95000"/>
                  </a:schemeClr>
                </a:solidFill>
                <a:latin typeface="+mn-ea"/>
              </a:rPr>
              <a:t>5</a:t>
            </a:r>
            <a:r>
              <a:rPr lang="zh-CN">
                <a:solidFill>
                  <a:schemeClr val="bg1">
                    <a:alpha val="95000"/>
                  </a:schemeClr>
                </a:solidFill>
                <a:latin typeface="+mn-ea"/>
              </a:rPr>
              <a:t>客松战队</a:t>
            </a:r>
            <a:endParaRPr/>
          </a:p>
        </p:txBody>
      </p:sp>
      <p:sp>
        <p:nvSpPr>
          <p:cNvPr id="30" name="矩形 22"/>
          <p:cNvSpPr/>
          <p:nvPr/>
        </p:nvSpPr>
        <p:spPr bwMode="auto">
          <a:xfrm>
            <a:off x="2581410" y="2704942"/>
            <a:ext cx="7041579" cy="1621692"/>
          </a:xfrm>
          <a:prstGeom prst="rect">
            <a:avLst/>
          </a:prstGeom>
          <a:gradFill>
            <a:gsLst>
              <a:gs pos="0">
                <a:srgbClr val="5346FC">
                  <a:alpha val="65000"/>
                </a:srgbClr>
              </a:gs>
              <a:gs pos="90000">
                <a:srgbClr val="55E2EA">
                  <a:alpha val="0"/>
                </a:srgbClr>
              </a:gs>
            </a:gsLst>
            <a:path path="rect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31" name="文本框 492"/>
          <p:cNvSpPr>
            <a:spLocks/>
          </p:cNvSpPr>
          <p:nvPr/>
        </p:nvSpPr>
        <p:spPr bwMode="auto">
          <a:xfrm>
            <a:off x="2461568" y="2682513"/>
            <a:ext cx="7264686" cy="833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defRPr/>
            </a:pPr>
            <a:r>
              <a:rPr lang="en-US" sz="4400" b="0" i="0" u="none" strike="noStrike" cap="none" spc="0">
                <a:solidFill>
                  <a:schemeClr val="bg1"/>
                </a:solidFill>
                <a:latin typeface="Arial Black"/>
                <a:ea typeface="Arial Black"/>
                <a:cs typeface="Arial Black"/>
              </a:rPr>
              <a:t>Thanks For Listening</a:t>
            </a:r>
            <a:endParaRPr sz="4400" b="0" i="0" u="none" strike="noStrike" cap="none" spc="0">
              <a:solidFill>
                <a:schemeClr val="bg1"/>
              </a:solidFill>
              <a:latin typeface="Arial Black"/>
              <a:ea typeface="Arial Black"/>
              <a:cs typeface="Arial Black"/>
            </a:endParaRPr>
          </a:p>
        </p:txBody>
      </p:sp>
      <p:cxnSp>
        <p:nvCxnSpPr>
          <p:cNvPr id="32" name="直接连接符 19"/>
          <p:cNvCxnSpPr>
            <a:cxnSpLocks/>
          </p:cNvCxnSpPr>
          <p:nvPr/>
        </p:nvCxnSpPr>
        <p:spPr bwMode="auto">
          <a:xfrm>
            <a:off x="4086768" y="3542046"/>
            <a:ext cx="40142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20"/>
          <p:cNvSpPr>
            <a:spLocks/>
          </p:cNvSpPr>
          <p:nvPr/>
        </p:nvSpPr>
        <p:spPr bwMode="auto">
          <a:xfrm>
            <a:off x="4033238" y="3515789"/>
            <a:ext cx="4145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+mn-ea"/>
              </a:defRPr>
            </a:lvl1pPr>
          </a:lstStyle>
          <a:p>
            <a:pPr algn="just">
              <a:defRPr/>
            </a:pPr>
            <a:r>
              <a:rPr lang="zh-CN">
                <a:solidFill>
                  <a:schemeClr val="bg1">
                    <a:alpha val="90000"/>
                  </a:schemeClr>
                </a:solidFill>
              </a:rPr>
              <a:t>同气“链”枝线上公益黑客松</a:t>
            </a:r>
            <a:endParaRPr/>
          </a:p>
        </p:txBody>
      </p:sp>
      <p:sp>
        <p:nvSpPr>
          <p:cNvPr id="37" name="等腰三角形 490"/>
          <p:cNvSpPr/>
          <p:nvPr/>
        </p:nvSpPr>
        <p:spPr bwMode="auto">
          <a:xfrm rot="10800000">
            <a:off x="6008417" y="4008240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:fade/>
      </p:transition>
    </mc:Choice>
    <mc:Fallback xmlns:w="http://schemas.openxmlformats.org/wordprocessingml/2006/main" xmlns:m="http://schemas.openxmlformats.org/officeDocument/2006/math" xmlns="">
      <p:transition spd="slow" advClick="1">
        <p:fade thruBlk="0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2"/>
          <a:srcRect l="747" t="747" r="746" b="746"/>
          <a:stretch/>
        </p:blipFill>
        <p:spPr bwMode="auto">
          <a:xfrm>
            <a:off x="1343472" y="2060848"/>
            <a:ext cx="3888559" cy="3888559"/>
          </a:xfrm>
          <a:prstGeom prst="rect">
            <a:avLst/>
          </a:prstGeom>
        </p:spPr>
      </p:pic>
      <p:sp>
        <p:nvSpPr>
          <p:cNvPr id="4" name="文本框 3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400" b="1" dirty="0" smtClean="0">
                <a:solidFill>
                  <a:schemeClr val="bg1"/>
                </a:solidFill>
              </a:rPr>
              <a:t>参与方</a:t>
            </a:r>
            <a:endParaRPr lang="zh-CN" sz="2400" b="1" dirty="0">
              <a:solidFill>
                <a:schemeClr val="bg1"/>
              </a:solidFill>
            </a:endParaRPr>
          </a:p>
        </p:txBody>
      </p:sp>
      <p:sp>
        <p:nvSpPr>
          <p:cNvPr id="5" name="等腰三角形 4"/>
          <p:cNvSpPr/>
          <p:nvPr/>
        </p:nvSpPr>
        <p:spPr bwMode="auto">
          <a:xfrm rot="10800000">
            <a:off x="3317123" y="1163373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19" name="文本框 32"/>
          <p:cNvSpPr>
            <a:spLocks/>
          </p:cNvSpPr>
          <p:nvPr/>
        </p:nvSpPr>
        <p:spPr bwMode="auto">
          <a:xfrm>
            <a:off x="1830730" y="2341247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监管方</a:t>
            </a:r>
          </a:p>
        </p:txBody>
      </p:sp>
      <p:sp>
        <p:nvSpPr>
          <p:cNvPr id="20" name="文本框 33"/>
          <p:cNvSpPr>
            <a:spLocks/>
          </p:cNvSpPr>
          <p:nvPr/>
        </p:nvSpPr>
        <p:spPr bwMode="auto">
          <a:xfrm>
            <a:off x="487207" y="4263451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受捐赠方</a:t>
            </a:r>
          </a:p>
        </p:txBody>
      </p:sp>
      <p:sp>
        <p:nvSpPr>
          <p:cNvPr id="21" name="文本框 34"/>
          <p:cNvSpPr>
            <a:spLocks/>
          </p:cNvSpPr>
          <p:nvPr/>
        </p:nvSpPr>
        <p:spPr bwMode="auto">
          <a:xfrm>
            <a:off x="1919991" y="6281478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 dirty="0">
                <a:solidFill>
                  <a:schemeClr val="bg1"/>
                </a:solidFill>
              </a:rPr>
              <a:t>捐赠方</a:t>
            </a:r>
          </a:p>
        </p:txBody>
      </p:sp>
      <p:sp>
        <p:nvSpPr>
          <p:cNvPr id="22" name="文本框 35"/>
          <p:cNvSpPr>
            <a:spLocks/>
          </p:cNvSpPr>
          <p:nvPr/>
        </p:nvSpPr>
        <p:spPr bwMode="auto">
          <a:xfrm>
            <a:off x="4079776" y="2341248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金融机构</a:t>
            </a:r>
          </a:p>
        </p:txBody>
      </p:sp>
      <p:sp>
        <p:nvSpPr>
          <p:cNvPr id="23" name="文本框 36"/>
          <p:cNvSpPr>
            <a:spLocks/>
          </p:cNvSpPr>
          <p:nvPr/>
        </p:nvSpPr>
        <p:spPr bwMode="auto">
          <a:xfrm>
            <a:off x="5198974" y="4289677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公益机构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457" y="3515816"/>
            <a:ext cx="748826" cy="74882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23" y="3538668"/>
            <a:ext cx="725974" cy="725974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953" y="1578760"/>
            <a:ext cx="746555" cy="74655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729" y="1578760"/>
            <a:ext cx="697625" cy="69762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427" y="5553094"/>
            <a:ext cx="781081" cy="781081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873" y="5500841"/>
            <a:ext cx="644954" cy="693280"/>
          </a:xfrm>
          <a:prstGeom prst="rect">
            <a:avLst/>
          </a:prstGeom>
        </p:spPr>
      </p:pic>
      <p:sp>
        <p:nvSpPr>
          <p:cNvPr id="36" name="文本框 34"/>
          <p:cNvSpPr>
            <a:spLocks/>
          </p:cNvSpPr>
          <p:nvPr/>
        </p:nvSpPr>
        <p:spPr bwMode="auto">
          <a:xfrm>
            <a:off x="4125729" y="6259692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1200" b="1" dirty="0" smtClean="0">
                <a:solidFill>
                  <a:schemeClr val="bg1"/>
                </a:solidFill>
              </a:rPr>
              <a:t>Charity</a:t>
            </a:r>
            <a:r>
              <a:rPr lang="zh-CN" altLang="en-US" sz="1200" b="1" dirty="0" smtClean="0">
                <a:solidFill>
                  <a:schemeClr val="bg1"/>
                </a:solidFill>
              </a:rPr>
              <a:t> </a:t>
            </a:r>
            <a:r>
              <a:rPr lang="en-US" altLang="zh-CN" sz="1200" b="1" dirty="0" smtClean="0">
                <a:solidFill>
                  <a:schemeClr val="bg1"/>
                </a:solidFill>
              </a:rPr>
              <a:t>Service</a:t>
            </a:r>
            <a:endParaRPr lang="zh-CN" sz="1200" b="1" dirty="0">
              <a:solidFill>
                <a:schemeClr val="bg1"/>
              </a:solidFill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22867" y="3642450"/>
            <a:ext cx="759501" cy="759501"/>
          </a:xfrm>
          <a:prstGeom prst="rect">
            <a:avLst/>
          </a:prstGeom>
        </p:spPr>
      </p:pic>
      <p:sp>
        <p:nvSpPr>
          <p:cNvPr id="51" name="文本框 50"/>
          <p:cNvSpPr txBox="1"/>
          <p:nvPr/>
        </p:nvSpPr>
        <p:spPr>
          <a:xfrm>
            <a:off x="6462760" y="1758295"/>
            <a:ext cx="4166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监管方：作为观察者节点接入，合规监管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2" name="文本框 51"/>
          <p:cNvSpPr txBox="1"/>
          <p:nvPr/>
        </p:nvSpPr>
        <p:spPr bwMode="auto">
          <a:xfrm>
            <a:off x="7032103" y="2570087"/>
            <a:ext cx="53190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金融机构：控制储备金，根据变动额发行或销毁</a:t>
            </a:r>
            <a:r>
              <a:rPr kumimoji="1" lang="en-US" altLang="zh-CN" sz="1600" dirty="0" smtClean="0">
                <a:solidFill>
                  <a:schemeClr val="bg1"/>
                </a:solidFill>
              </a:rPr>
              <a:t>Token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 bwMode="auto">
          <a:xfrm>
            <a:off x="7515999" y="3413940"/>
            <a:ext cx="39613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公益机构：作为共识节点，享有矿工费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 bwMode="auto">
          <a:xfrm>
            <a:off x="7503605" y="4179945"/>
            <a:ext cx="42322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en-US" altLang="zh-CN" sz="1600" dirty="0" smtClean="0">
                <a:solidFill>
                  <a:schemeClr val="bg1"/>
                </a:solidFill>
              </a:rPr>
              <a:t>Charity</a:t>
            </a:r>
            <a:r>
              <a:rPr kumimoji="1" lang="zh-CN" altLang="en-US" sz="16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600" dirty="0" smtClean="0">
                <a:solidFill>
                  <a:schemeClr val="bg1"/>
                </a:solidFill>
              </a:rPr>
              <a:t>Service</a:t>
            </a:r>
            <a:r>
              <a:rPr kumimoji="1" lang="zh-CN" altLang="en-US" sz="1600" dirty="0" smtClean="0">
                <a:solidFill>
                  <a:schemeClr val="bg1"/>
                </a:solidFill>
              </a:rPr>
              <a:t>：系统服务，作为共识节点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 bwMode="auto">
          <a:xfrm>
            <a:off x="7032103" y="4916242"/>
            <a:ext cx="29354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捐赠方：爱心人士、机构等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6" name="文本框 55"/>
          <p:cNvSpPr txBox="1"/>
          <p:nvPr/>
        </p:nvSpPr>
        <p:spPr bwMode="auto">
          <a:xfrm>
            <a:off x="6462760" y="5773498"/>
            <a:ext cx="4166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受捐赠方：需要爱心援助的个人或机构等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6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 xmlns:m="http://schemas.openxmlformats.org/officeDocument/2006/math" xmlns:w="http://schemas.openxmlformats.org/wordprocessingml/2006/main">
      <p:transition spd="med" advClick="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2"/>
          <a:srcRect l="747" t="747" r="746" b="746"/>
          <a:stretch/>
        </p:blipFill>
        <p:spPr bwMode="auto">
          <a:xfrm>
            <a:off x="0" y="1612282"/>
            <a:ext cx="3888559" cy="3888559"/>
          </a:xfrm>
          <a:prstGeom prst="rect">
            <a:avLst/>
          </a:prstGeom>
        </p:spPr>
      </p:pic>
      <p:sp>
        <p:nvSpPr>
          <p:cNvPr id="4" name="文本框 3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400" b="1" dirty="0" smtClean="0">
                <a:solidFill>
                  <a:schemeClr val="bg1"/>
                </a:solidFill>
              </a:rPr>
              <a:t>激励与治理</a:t>
            </a:r>
            <a:endParaRPr lang="zh-CN" sz="2400" b="1" dirty="0">
              <a:solidFill>
                <a:schemeClr val="bg1"/>
              </a:solidFill>
            </a:endParaRPr>
          </a:p>
        </p:txBody>
      </p:sp>
      <p:sp>
        <p:nvSpPr>
          <p:cNvPr id="19" name="文本框 32"/>
          <p:cNvSpPr>
            <a:spLocks/>
          </p:cNvSpPr>
          <p:nvPr/>
        </p:nvSpPr>
        <p:spPr bwMode="auto">
          <a:xfrm>
            <a:off x="4576480" y="5917122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200" b="1" smtClean="0">
                <a:solidFill>
                  <a:schemeClr val="bg1"/>
                </a:solidFill>
              </a:rPr>
              <a:t>透明</a:t>
            </a:r>
            <a:endParaRPr lang="zh-CN" sz="1200" b="1" dirty="0">
              <a:solidFill>
                <a:schemeClr val="bg1"/>
              </a:solidFill>
            </a:endParaRPr>
          </a:p>
        </p:txBody>
      </p:sp>
      <p:sp>
        <p:nvSpPr>
          <p:cNvPr id="20" name="文本框 33"/>
          <p:cNvSpPr>
            <a:spLocks/>
          </p:cNvSpPr>
          <p:nvPr/>
        </p:nvSpPr>
        <p:spPr bwMode="auto">
          <a:xfrm>
            <a:off x="4573760" y="4716096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200" b="1" dirty="0" smtClean="0">
                <a:solidFill>
                  <a:schemeClr val="bg1"/>
                </a:solidFill>
              </a:rPr>
              <a:t>效率</a:t>
            </a:r>
            <a:endParaRPr lang="zh-CN" sz="1200" b="1" dirty="0">
              <a:solidFill>
                <a:schemeClr val="bg1"/>
              </a:solidFill>
            </a:endParaRPr>
          </a:p>
        </p:txBody>
      </p:sp>
      <p:sp>
        <p:nvSpPr>
          <p:cNvPr id="21" name="文本框 34"/>
          <p:cNvSpPr>
            <a:spLocks/>
          </p:cNvSpPr>
          <p:nvPr/>
        </p:nvSpPr>
        <p:spPr bwMode="auto">
          <a:xfrm>
            <a:off x="4576480" y="3562399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200" b="1" dirty="0" smtClean="0">
                <a:solidFill>
                  <a:schemeClr val="bg1"/>
                </a:solidFill>
              </a:rPr>
              <a:t>证书</a:t>
            </a:r>
            <a:endParaRPr lang="zh-CN" sz="1200" b="1" dirty="0">
              <a:solidFill>
                <a:schemeClr val="bg1"/>
              </a:solidFill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939" y="1706117"/>
            <a:ext cx="759501" cy="759501"/>
          </a:xfrm>
          <a:prstGeom prst="rect">
            <a:avLst/>
          </a:prstGeom>
        </p:spPr>
      </p:pic>
      <p:sp>
        <p:nvSpPr>
          <p:cNvPr id="51" name="文本框 50"/>
          <p:cNvSpPr txBox="1"/>
          <p:nvPr/>
        </p:nvSpPr>
        <p:spPr>
          <a:xfrm>
            <a:off x="5911296" y="1700808"/>
            <a:ext cx="3876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矿工费：根据</a:t>
            </a:r>
            <a:r>
              <a:rPr kumimoji="1" lang="en-US" altLang="zh-CN" sz="1600" dirty="0" smtClean="0">
                <a:solidFill>
                  <a:schemeClr val="bg1"/>
                </a:solidFill>
              </a:rPr>
              <a:t>Gas</a:t>
            </a:r>
            <a:r>
              <a:rPr kumimoji="1" lang="zh-CN" altLang="en-US" sz="1600" dirty="0" smtClean="0">
                <a:solidFill>
                  <a:schemeClr val="bg1"/>
                </a:solidFill>
              </a:rPr>
              <a:t>计算，激励共识节点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2" name="文本框 51"/>
          <p:cNvSpPr txBox="1"/>
          <p:nvPr/>
        </p:nvSpPr>
        <p:spPr bwMode="auto">
          <a:xfrm>
            <a:off x="5911296" y="2209991"/>
            <a:ext cx="44598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管理费：按劳计费，激励公益机构善款落地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 bwMode="auto">
          <a:xfrm>
            <a:off x="5911296" y="4151823"/>
            <a:ext cx="35509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及时：善款线上流转，快速、高效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6" name="文本框 55"/>
          <p:cNvSpPr txBox="1"/>
          <p:nvPr/>
        </p:nvSpPr>
        <p:spPr bwMode="auto">
          <a:xfrm>
            <a:off x="5917902" y="5348627"/>
            <a:ext cx="34724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公开：链上</a:t>
            </a:r>
            <a:r>
              <a:rPr kumimoji="1" lang="en-US" altLang="zh-CN" sz="1600" dirty="0" smtClean="0">
                <a:solidFill>
                  <a:schemeClr val="bg1"/>
                </a:solidFill>
              </a:rPr>
              <a:t>Token</a:t>
            </a:r>
            <a:r>
              <a:rPr kumimoji="1" lang="zh-CN" altLang="en-US" sz="1600" dirty="0" smtClean="0">
                <a:solidFill>
                  <a:schemeClr val="bg1"/>
                </a:solidFill>
              </a:rPr>
              <a:t>流转，公开透明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cxnSp>
        <p:nvCxnSpPr>
          <p:cNvPr id="7" name="直线连接符 6"/>
          <p:cNvCxnSpPr/>
          <p:nvPr/>
        </p:nvCxnSpPr>
        <p:spPr>
          <a:xfrm>
            <a:off x="3888559" y="1578760"/>
            <a:ext cx="0" cy="4615361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文本框 32"/>
          <p:cNvSpPr>
            <a:spLocks/>
          </p:cNvSpPr>
          <p:nvPr/>
        </p:nvSpPr>
        <p:spPr bwMode="auto">
          <a:xfrm>
            <a:off x="4576481" y="2503614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200" b="1" dirty="0" smtClean="0">
                <a:solidFill>
                  <a:schemeClr val="bg1"/>
                </a:solidFill>
              </a:rPr>
              <a:t>费率</a:t>
            </a:r>
            <a:endParaRPr lang="zh-CN" sz="1200" b="1" dirty="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480" y="2780928"/>
            <a:ext cx="742646" cy="742646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 bwMode="auto">
          <a:xfrm>
            <a:off x="5911296" y="3104447"/>
            <a:ext cx="45768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证书：对于捐赠者，发放包含区块信息的证书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46" y="5220065"/>
            <a:ext cx="634114" cy="63509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648" y="4024614"/>
            <a:ext cx="643775" cy="64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32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 xmlns:m="http://schemas.openxmlformats.org/officeDocument/2006/math" xmlns:w="http://schemas.openxmlformats.org/wordprocessingml/2006/main">
      <p:transition spd="med" advClick="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7" name="直线3"/>
          <p:cNvCxnSpPr>
            <a:cxnSpLocks/>
            <a:stCxn id="8" idx="0"/>
            <a:endCxn id="9" idx="2"/>
          </p:cNvCxnSpPr>
          <p:nvPr/>
        </p:nvCxnSpPr>
        <p:spPr bwMode="auto">
          <a:xfrm flipH="1" flipV="1">
            <a:off x="2991812" y="3570308"/>
            <a:ext cx="752892" cy="1106510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文本框 54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400" b="1" dirty="0" smtClean="0">
                <a:solidFill>
                  <a:schemeClr val="bg1"/>
                </a:solidFill>
              </a:rPr>
              <a:t>善款管控</a:t>
            </a:r>
            <a:endParaRPr 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等腰三角形 55"/>
          <p:cNvSpPr/>
          <p:nvPr/>
        </p:nvSpPr>
        <p:spPr bwMode="auto">
          <a:xfrm rot="10800000">
            <a:off x="6020029" y="934942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6" name="六边形 63"/>
          <p:cNvSpPr/>
          <p:nvPr/>
        </p:nvSpPr>
        <p:spPr bwMode="auto">
          <a:xfrm rot="16199999">
            <a:off x="1199880" y="4744862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8" name="六边形 69"/>
          <p:cNvSpPr/>
          <p:nvPr/>
        </p:nvSpPr>
        <p:spPr bwMode="auto">
          <a:xfrm rot="16199999">
            <a:off x="3360120" y="4729864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9" name="六边形 27"/>
          <p:cNvSpPr/>
          <p:nvPr/>
        </p:nvSpPr>
        <p:spPr bwMode="auto">
          <a:xfrm rot="16199999">
            <a:off x="2275691" y="3019956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9" name="文本框 28"/>
          <p:cNvSpPr>
            <a:spLocks/>
          </p:cNvSpPr>
          <p:nvPr/>
        </p:nvSpPr>
        <p:spPr bwMode="auto">
          <a:xfrm>
            <a:off x="2207843" y="3197604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父私钥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20" name="文本框 29"/>
          <p:cNvSpPr>
            <a:spLocks/>
          </p:cNvSpPr>
          <p:nvPr/>
        </p:nvSpPr>
        <p:spPr bwMode="auto">
          <a:xfrm>
            <a:off x="312107" y="1839583"/>
            <a:ext cx="290357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受益人账户公私钥又系统公私钥衍生出来。可以由父私钥计算出子私钥，以便与对接受善款账户进行监管</a:t>
            </a:r>
            <a:endParaRPr lang="zh-CN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文本框 30"/>
          <p:cNvSpPr>
            <a:spLocks/>
          </p:cNvSpPr>
          <p:nvPr/>
        </p:nvSpPr>
        <p:spPr bwMode="auto">
          <a:xfrm>
            <a:off x="483043" y="1538478"/>
            <a:ext cx="2604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altLang="en-US" b="1" dirty="0" smtClean="0">
                <a:solidFill>
                  <a:srgbClr val="55E2EA"/>
                </a:solidFill>
              </a:rPr>
              <a:t>地址衍生</a:t>
            </a:r>
            <a:endParaRPr lang="zh-CN" b="1" dirty="0">
              <a:solidFill>
                <a:srgbClr val="55E2EA"/>
              </a:solidFill>
            </a:endParaRPr>
          </a:p>
        </p:txBody>
      </p:sp>
      <p:sp>
        <p:nvSpPr>
          <p:cNvPr id="22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latin typeface="Arial"/>
                <a:ea typeface="-apple-system"/>
              </a:rPr>
              <a:t>由</a:t>
            </a:r>
            <a:r>
              <a:rPr lang="zh-CN" sz="900" b="0" i="0" u="none" strike="noStrike" cap="none">
                <a:ln>
                  <a:noFill/>
                </a:ln>
                <a:solidFill>
                  <a:srgbClr val="24292E"/>
                </a:solidFill>
                <a:latin typeface="Arial Unicode MS"/>
                <a:ea typeface="SFMono-Regular"/>
              </a:rPr>
              <a:t>受捐赠方</a:t>
            </a: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ea typeface="-apple-system"/>
              </a:rPr>
              <a:t>主动向</a:t>
            </a:r>
            <a:r>
              <a:rPr lang="zh-CN" sz="900" b="0" i="0" u="none" strike="noStrike" cap="none">
                <a:ln>
                  <a:noFill/>
                </a:ln>
                <a:solidFill>
                  <a:srgbClr val="24292E"/>
                </a:solidFill>
                <a:latin typeface="Arial Unicode MS"/>
                <a:ea typeface="SFMono-Regular"/>
              </a:rPr>
              <a:t>公益机构</a:t>
            </a: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ea typeface="-apple-system"/>
              </a:rPr>
              <a:t>发起申请，并提供相应的证明材料</a:t>
            </a:r>
            <a:r>
              <a:rPr lang="zh-CN" sz="8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</a:rPr>
              <a:t> </a:t>
            </a:r>
            <a:endParaRPr lang="zh-CN" sz="18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cxnSp>
        <p:nvCxnSpPr>
          <p:cNvPr id="23" name="直线4"/>
          <p:cNvCxnSpPr>
            <a:cxnSpLocks/>
            <a:stCxn id="9" idx="4"/>
            <a:endCxn id="6" idx="0"/>
          </p:cNvCxnSpPr>
          <p:nvPr/>
        </p:nvCxnSpPr>
        <p:spPr bwMode="auto">
          <a:xfrm flipH="1">
            <a:off x="1584464" y="3570308"/>
            <a:ext cx="744273" cy="1121508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" name="文本框 44"/>
          <p:cNvSpPr>
            <a:spLocks/>
          </p:cNvSpPr>
          <p:nvPr/>
        </p:nvSpPr>
        <p:spPr bwMode="auto">
          <a:xfrm>
            <a:off x="9357103" y="1846858"/>
            <a:ext cx="210251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参考万向专利成果：系统对临时私钥及三方解密结果进行保存；密钥恢复时临时私钥交付给慈善机构或受益人，三方依次解密即可</a:t>
            </a:r>
            <a:endParaRPr dirty="0"/>
          </a:p>
        </p:txBody>
      </p:sp>
      <p:sp>
        <p:nvSpPr>
          <p:cNvPr id="26" name="文本框 45"/>
          <p:cNvSpPr>
            <a:spLocks/>
          </p:cNvSpPr>
          <p:nvPr/>
        </p:nvSpPr>
        <p:spPr bwMode="auto">
          <a:xfrm>
            <a:off x="9357103" y="1539609"/>
            <a:ext cx="2102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b="1" dirty="0" smtClean="0">
                <a:solidFill>
                  <a:srgbClr val="55E2EA"/>
                </a:solidFill>
              </a:rPr>
              <a:t>密钥恢复</a:t>
            </a:r>
            <a:endParaRPr lang="zh-CN" b="1" dirty="0">
              <a:solidFill>
                <a:srgbClr val="55E2EA"/>
              </a:solidFill>
            </a:endParaRPr>
          </a:p>
        </p:txBody>
      </p:sp>
      <p:sp>
        <p:nvSpPr>
          <p:cNvPr id="46" name="六边形 63"/>
          <p:cNvSpPr/>
          <p:nvPr/>
        </p:nvSpPr>
        <p:spPr bwMode="auto">
          <a:xfrm rot="16199999">
            <a:off x="6451880" y="3929093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7" name="六边形 69"/>
          <p:cNvSpPr/>
          <p:nvPr/>
        </p:nvSpPr>
        <p:spPr bwMode="auto">
          <a:xfrm rot="16199999">
            <a:off x="10023778" y="3920880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8" name="六边形 27"/>
          <p:cNvSpPr/>
          <p:nvPr/>
        </p:nvSpPr>
        <p:spPr bwMode="auto">
          <a:xfrm rot="16199999">
            <a:off x="8146982" y="2339326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9" name="文本框 28"/>
          <p:cNvSpPr>
            <a:spLocks/>
          </p:cNvSpPr>
          <p:nvPr/>
        </p:nvSpPr>
        <p:spPr bwMode="auto">
          <a:xfrm>
            <a:off x="8054203" y="2519774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受益人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58" name="文本框 28"/>
          <p:cNvSpPr>
            <a:spLocks/>
          </p:cNvSpPr>
          <p:nvPr/>
        </p:nvSpPr>
        <p:spPr bwMode="auto">
          <a:xfrm>
            <a:off x="6384032" y="4123563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系统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59" name="文本框 28"/>
          <p:cNvSpPr>
            <a:spLocks/>
          </p:cNvSpPr>
          <p:nvPr/>
        </p:nvSpPr>
        <p:spPr bwMode="auto">
          <a:xfrm>
            <a:off x="9955930" y="4108639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慈善机构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60" name="六边形 69"/>
          <p:cNvSpPr/>
          <p:nvPr/>
        </p:nvSpPr>
        <p:spPr bwMode="auto">
          <a:xfrm rot="16199999">
            <a:off x="8123391" y="5574719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1" name="文本框 28"/>
          <p:cNvSpPr>
            <a:spLocks/>
          </p:cNvSpPr>
          <p:nvPr/>
        </p:nvSpPr>
        <p:spPr bwMode="auto">
          <a:xfrm>
            <a:off x="8055543" y="5759154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金融机构</a:t>
            </a:r>
            <a:endParaRPr lang="zh-CN" sz="1400" b="1" dirty="0">
              <a:solidFill>
                <a:srgbClr val="55E2EA"/>
              </a:solidFill>
            </a:endParaRPr>
          </a:p>
        </p:txBody>
      </p:sp>
      <p:cxnSp>
        <p:nvCxnSpPr>
          <p:cNvPr id="64" name="直线3"/>
          <p:cNvCxnSpPr>
            <a:cxnSpLocks/>
            <a:stCxn id="48" idx="4"/>
            <a:endCxn id="46" idx="1"/>
          </p:cNvCxnSpPr>
          <p:nvPr/>
        </p:nvCxnSpPr>
        <p:spPr bwMode="auto">
          <a:xfrm flipH="1">
            <a:off x="7168001" y="2889678"/>
            <a:ext cx="1032027" cy="1152138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  <a:head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8" name="文本框 44"/>
          <p:cNvSpPr>
            <a:spLocks/>
          </p:cNvSpPr>
          <p:nvPr/>
        </p:nvSpPr>
        <p:spPr bwMode="auto">
          <a:xfrm>
            <a:off x="6491039" y="3174188"/>
            <a:ext cx="17089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200" dirty="0" smtClean="0">
                <a:solidFill>
                  <a:schemeClr val="bg1"/>
                </a:solidFill>
                <a:latin typeface="+mn-ea"/>
              </a:rPr>
              <a:t>1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、生成新的密钥对，并存储其中</a:t>
            </a:r>
            <a:r>
              <a:rPr lang="en-US" altLang="zh-CN" sz="1200" dirty="0" smtClean="0">
                <a:solidFill>
                  <a:schemeClr val="bg1"/>
                </a:solidFill>
                <a:latin typeface="+mn-ea"/>
              </a:rPr>
              <a:t>pub1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交由受益人对其私钥进行加密</a:t>
            </a:r>
            <a:endParaRPr dirty="0"/>
          </a:p>
        </p:txBody>
      </p:sp>
      <p:sp>
        <p:nvSpPr>
          <p:cNvPr id="72" name="文本框 44"/>
          <p:cNvSpPr>
            <a:spLocks/>
          </p:cNvSpPr>
          <p:nvPr/>
        </p:nvSpPr>
        <p:spPr bwMode="auto">
          <a:xfrm>
            <a:off x="8095541" y="3494906"/>
            <a:ext cx="15351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200" dirty="0" smtClean="0">
                <a:solidFill>
                  <a:schemeClr val="bg1"/>
                </a:solidFill>
                <a:latin typeface="+mn-ea"/>
              </a:rPr>
              <a:t>2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、加密后内容交由金融机构再次加密</a:t>
            </a:r>
            <a:endParaRPr dirty="0"/>
          </a:p>
        </p:txBody>
      </p:sp>
      <p:cxnSp>
        <p:nvCxnSpPr>
          <p:cNvPr id="73" name="直线3"/>
          <p:cNvCxnSpPr>
            <a:cxnSpLocks/>
            <a:stCxn id="60" idx="0"/>
            <a:endCxn id="48" idx="3"/>
          </p:cNvCxnSpPr>
          <p:nvPr/>
        </p:nvCxnSpPr>
        <p:spPr bwMode="auto">
          <a:xfrm flipV="1">
            <a:off x="8507975" y="3055447"/>
            <a:ext cx="23591" cy="2466226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7" name="直线3"/>
          <p:cNvCxnSpPr>
            <a:cxnSpLocks/>
            <a:stCxn id="47" idx="4"/>
            <a:endCxn id="60" idx="1"/>
          </p:cNvCxnSpPr>
          <p:nvPr/>
        </p:nvCxnSpPr>
        <p:spPr bwMode="auto">
          <a:xfrm flipH="1">
            <a:off x="8839512" y="4471232"/>
            <a:ext cx="1237312" cy="1216210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  <a:head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2" name="文本框 44"/>
          <p:cNvSpPr>
            <a:spLocks/>
          </p:cNvSpPr>
          <p:nvPr/>
        </p:nvSpPr>
        <p:spPr bwMode="auto">
          <a:xfrm>
            <a:off x="8959065" y="4888641"/>
            <a:ext cx="15351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3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、加密后内容交由慈善机构三次加密</a:t>
            </a:r>
            <a:endParaRPr dirty="0"/>
          </a:p>
        </p:txBody>
      </p:sp>
      <p:cxnSp>
        <p:nvCxnSpPr>
          <p:cNvPr id="83" name="直线3"/>
          <p:cNvCxnSpPr>
            <a:cxnSpLocks/>
            <a:stCxn id="46" idx="2"/>
            <a:endCxn id="47" idx="4"/>
          </p:cNvCxnSpPr>
          <p:nvPr/>
        </p:nvCxnSpPr>
        <p:spPr bwMode="auto">
          <a:xfrm flipV="1">
            <a:off x="7168001" y="4471232"/>
            <a:ext cx="2908823" cy="8213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  <a:head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" name="文本框 44"/>
          <p:cNvSpPr>
            <a:spLocks/>
          </p:cNvSpPr>
          <p:nvPr/>
        </p:nvSpPr>
        <p:spPr bwMode="auto">
          <a:xfrm>
            <a:off x="7485570" y="4461954"/>
            <a:ext cx="15351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4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、加密后内容交由系统存储</a:t>
            </a:r>
            <a:endParaRPr dirty="0"/>
          </a:p>
        </p:txBody>
      </p:sp>
      <p:sp>
        <p:nvSpPr>
          <p:cNvPr id="87" name="文本框 28"/>
          <p:cNvSpPr>
            <a:spLocks/>
          </p:cNvSpPr>
          <p:nvPr/>
        </p:nvSpPr>
        <p:spPr bwMode="auto">
          <a:xfrm>
            <a:off x="1132032" y="4962018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子私钥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88" name="文本框 28"/>
          <p:cNvSpPr>
            <a:spLocks/>
          </p:cNvSpPr>
          <p:nvPr/>
        </p:nvSpPr>
        <p:spPr bwMode="auto">
          <a:xfrm>
            <a:off x="3255975" y="4962017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子私钥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89" name="文本框 29"/>
          <p:cNvSpPr>
            <a:spLocks/>
          </p:cNvSpPr>
          <p:nvPr/>
        </p:nvSpPr>
        <p:spPr bwMode="auto">
          <a:xfrm>
            <a:off x="4653737" y="1102983"/>
            <a:ext cx="29035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受益人按需申请提现，对于需要善款追回的场景，我们设计了以下两种方案。</a:t>
            </a:r>
            <a:endParaRPr lang="zh-CN" sz="12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30620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:fade/>
      </p:transition>
    </mc:Choice>
    <mc:Fallback xmlns:w="http://schemas.openxmlformats.org/wordprocessingml/2006/main" xmlns:m="http://schemas.openxmlformats.org/officeDocument/2006/math" xmlns="">
      <p:transition spd="slow" advClick="1">
        <p:fade thruBlk="0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</a:majorFont>
      <a:minorFont>
        <a:latin typeface="等线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315</Words>
  <Application>Microsoft Macintosh PowerPoint</Application>
  <DocSecurity>0</DocSecurity>
  <PresentationFormat>宽屏</PresentationFormat>
  <Paragraphs>44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-apple-system</vt:lpstr>
      <vt:lpstr>Arial Black</vt:lpstr>
      <vt:lpstr>Arial Unicode MS</vt:lpstr>
      <vt:lpstr>DengXian</vt:lpstr>
      <vt:lpstr>SFMono-Regular</vt:lpstr>
      <vt:lpstr>Wingdings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更多免费福利资源教程，请关注微信公众号：陈西设计之家</dc:title>
  <dc:subject/>
  <dc:creator>陈西</dc:creator>
  <cp:keywords>更多免费福利资源教程，请关注微信公众号：陈西设计之家</cp:keywords>
  <dc:description/>
  <cp:lastModifiedBy>文静 马</cp:lastModifiedBy>
  <cp:revision>336</cp:revision>
  <dcterms:created xsi:type="dcterms:W3CDTF">2018-02-03T15:25:09Z</dcterms:created>
  <dcterms:modified xsi:type="dcterms:W3CDTF">2020-03-08T03:15:39Z</dcterms:modified>
  <cp:category>【陈西】设计</cp:category>
  <dc:identifier/>
  <cp:contentStatus/>
  <dc:language/>
  <cp:version/>
</cp:coreProperties>
</file>